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IBM Plex Sans" charset="1" panose="020B0503050203000203"/>
      <p:regular r:id="rId18"/>
    </p:embeddedFont>
    <p:embeddedFont>
      <p:font typeface="IBM Plex Sans Bold" charset="1" panose="020B0803050203000203"/>
      <p:regular r:id="rId19"/>
    </p:embeddedFont>
    <p:embeddedFont>
      <p:font typeface="IBM Plex Sans Italics" charset="1" panose="020B0503050203000203"/>
      <p:regular r:id="rId20"/>
    </p:embeddedFont>
    <p:embeddedFont>
      <p:font typeface="IBM Plex Sans Bold Italics" charset="1" panose="020B0803050203000203"/>
      <p:regular r:id="rId21"/>
    </p:embeddedFont>
    <p:embeddedFont>
      <p:font typeface="IBM Plex Sans Thin" charset="1" panose="020B0203050203000203"/>
      <p:regular r:id="rId22"/>
    </p:embeddedFont>
    <p:embeddedFont>
      <p:font typeface="IBM Plex Sans Thin Italics" charset="1" panose="020B0203050203000203"/>
      <p:regular r:id="rId23"/>
    </p:embeddedFont>
    <p:embeddedFont>
      <p:font typeface="IBM Plex Sans Medium" charset="1" panose="020B0603050203000203"/>
      <p:regular r:id="rId24"/>
    </p:embeddedFont>
    <p:embeddedFont>
      <p:font typeface="IBM Plex Sans Medium Italics" charset="1" panose="020B0603050203000203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476102" y="770391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51328" y="3789781"/>
            <a:ext cx="14801623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HUMAN RESOURCE MANAGEMENT SYSTEM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6123978" y="596831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8"/>
                </a:moveTo>
                <a:lnTo>
                  <a:pt x="0" y="1083808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7259300" y="596831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8"/>
                </a:moveTo>
                <a:lnTo>
                  <a:pt x="0" y="1083808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7034160" y="159661"/>
            <a:ext cx="3314498" cy="331449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4506" y="2742956"/>
            <a:ext cx="13963972" cy="5920549"/>
          </a:xfrm>
          <a:custGeom>
            <a:avLst/>
            <a:gdLst/>
            <a:ahLst/>
            <a:cxnLst/>
            <a:rect r="r" b="b" t="t" l="l"/>
            <a:pathLst>
              <a:path h="5920549" w="13963972">
                <a:moveTo>
                  <a:pt x="0" y="0"/>
                </a:moveTo>
                <a:lnTo>
                  <a:pt x="13963972" y="0"/>
                </a:lnTo>
                <a:lnTo>
                  <a:pt x="13963972" y="5920549"/>
                </a:lnTo>
                <a:lnTo>
                  <a:pt x="0" y="5920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11" r="-749" b="-241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67243" y="1109338"/>
            <a:ext cx="10776398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EMPLOYEE ONBOARDING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4506" y="1849240"/>
            <a:ext cx="13933131" cy="7272516"/>
          </a:xfrm>
          <a:custGeom>
            <a:avLst/>
            <a:gdLst/>
            <a:ahLst/>
            <a:cxnLst/>
            <a:rect r="r" b="b" t="t" l="l"/>
            <a:pathLst>
              <a:path h="7272516" w="13933131">
                <a:moveTo>
                  <a:pt x="0" y="0"/>
                </a:moveTo>
                <a:lnTo>
                  <a:pt x="13933131" y="0"/>
                </a:lnTo>
                <a:lnTo>
                  <a:pt x="13933131" y="7272516"/>
                </a:lnTo>
                <a:lnTo>
                  <a:pt x="0" y="7272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82" t="-2116" r="-509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67243" y="1109338"/>
            <a:ext cx="10776398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LEAVE MANAGEMENT :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30048" y="0"/>
            <a:ext cx="13596467" cy="10289218"/>
          </a:xfrm>
          <a:custGeom>
            <a:avLst/>
            <a:gdLst/>
            <a:ahLst/>
            <a:cxnLst/>
            <a:rect r="r" b="b" t="t" l="l"/>
            <a:pathLst>
              <a:path h="10289218" w="13596467">
                <a:moveTo>
                  <a:pt x="0" y="0"/>
                </a:moveTo>
                <a:lnTo>
                  <a:pt x="13596466" y="0"/>
                </a:lnTo>
                <a:lnTo>
                  <a:pt x="13596466" y="10289218"/>
                </a:lnTo>
                <a:lnTo>
                  <a:pt x="0" y="10289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59279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1225" y="2210372"/>
            <a:ext cx="15977122" cy="7047928"/>
          </a:xfrm>
          <a:custGeom>
            <a:avLst/>
            <a:gdLst/>
            <a:ahLst/>
            <a:cxnLst/>
            <a:rect r="r" b="b" t="t" l="l"/>
            <a:pathLst>
              <a:path h="7047928" w="15977122">
                <a:moveTo>
                  <a:pt x="0" y="0"/>
                </a:moveTo>
                <a:lnTo>
                  <a:pt x="15977122" y="0"/>
                </a:lnTo>
                <a:lnTo>
                  <a:pt x="15977122" y="7047928"/>
                </a:lnTo>
                <a:lnTo>
                  <a:pt x="0" y="7047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67243" y="1109338"/>
            <a:ext cx="1138039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PERFORMANCE MANAGEMENT 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728834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7608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8834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7608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2209" y="1924631"/>
            <a:ext cx="16489539" cy="7822682"/>
          </a:xfrm>
          <a:custGeom>
            <a:avLst/>
            <a:gdLst/>
            <a:ahLst/>
            <a:cxnLst/>
            <a:rect r="r" b="b" t="t" l="l"/>
            <a:pathLst>
              <a:path h="7822682" w="16489539">
                <a:moveTo>
                  <a:pt x="0" y="0"/>
                </a:moveTo>
                <a:lnTo>
                  <a:pt x="16489539" y="0"/>
                </a:lnTo>
                <a:lnTo>
                  <a:pt x="16489539" y="7822683"/>
                </a:lnTo>
                <a:lnTo>
                  <a:pt x="0" y="78226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15937" y="766245"/>
            <a:ext cx="1138039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PAYROLL MANAGEMENT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898543" y="-3351692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8834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56199" y="2233056"/>
            <a:ext cx="13544165" cy="8053944"/>
          </a:xfrm>
          <a:custGeom>
            <a:avLst/>
            <a:gdLst/>
            <a:ahLst/>
            <a:cxnLst/>
            <a:rect r="r" b="b" t="t" l="l"/>
            <a:pathLst>
              <a:path h="8053944" w="13544165">
                <a:moveTo>
                  <a:pt x="0" y="0"/>
                </a:moveTo>
                <a:lnTo>
                  <a:pt x="13544165" y="0"/>
                </a:lnTo>
                <a:lnTo>
                  <a:pt x="13544165" y="8053944"/>
                </a:lnTo>
                <a:lnTo>
                  <a:pt x="0" y="80539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89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30391" y="877819"/>
            <a:ext cx="14803486" cy="143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RECRUITMENT,APPLICANT TRACKING,</a:t>
            </a:r>
          </a:p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Training and Development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9081" y="307799"/>
            <a:ext cx="12648266" cy="188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1"/>
              </a:lnSpc>
            </a:pPr>
            <a:r>
              <a:rPr lang="en-US" sz="7221">
                <a:solidFill>
                  <a:srgbClr val="227C9D"/>
                </a:solidFill>
                <a:latin typeface="Kollektif Bold"/>
              </a:rPr>
              <a:t>IMPLEMENTATION TOOLS AND LANGUAGES USED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2700000">
            <a:off x="-2197858" y="-3784373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-2660472" y="-296482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874418" y="-265214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3054020" y="-229367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3180675" y="-190740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3324529" y="-146773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3784200" y="2937670"/>
            <a:ext cx="13818027" cy="48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IBM Plex Sans Bold"/>
              </a:rPr>
              <a:t>TOOLS :</a:t>
            </a: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DM Sans"/>
              </a:rPr>
              <a:t>VISUAL STUDIO CODE SOFTWARE- FRONTEND &amp; BACKEND</a:t>
            </a:r>
          </a:p>
          <a:p>
            <a:pPr>
              <a:lnSpc>
                <a:spcPts val="4331"/>
              </a:lnSpc>
            </a:pP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IBM Plex Sans Bold"/>
              </a:rPr>
              <a:t>LANGUAGES :</a:t>
            </a: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DM Sans"/>
              </a:rPr>
              <a:t>HTML (Hyper Text Markup Language)</a:t>
            </a: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DM Sans"/>
              </a:rPr>
              <a:t>CSS (Cascading Style Sheets)</a:t>
            </a: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DM Sans"/>
              </a:rPr>
              <a:t>JS (Java Script)</a:t>
            </a:r>
          </a:p>
          <a:p>
            <a:pPr>
              <a:lnSpc>
                <a:spcPts val="4331"/>
              </a:lnSpc>
            </a:pPr>
            <a:r>
              <a:rPr lang="en-US" sz="3609">
                <a:solidFill>
                  <a:srgbClr val="545454"/>
                </a:solidFill>
                <a:latin typeface="DM Sans"/>
              </a:rPr>
              <a:t>Structured Query Language(SQL)</a:t>
            </a:r>
          </a:p>
          <a:p>
            <a:pPr algn="ctr">
              <a:lnSpc>
                <a:spcPts val="4331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7065086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055561" y="11123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7055561" y="219619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5129" y="1674833"/>
            <a:ext cx="6967300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5129" y="3124791"/>
            <a:ext cx="12886741" cy="1027869"/>
            <a:chOff x="0" y="0"/>
            <a:chExt cx="3394039" cy="270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4039" cy="270714"/>
            </a:xfrm>
            <a:custGeom>
              <a:avLst/>
              <a:gdLst/>
              <a:ahLst/>
              <a:cxnLst/>
              <a:rect r="r" b="b" t="t" l="l"/>
              <a:pathLst>
                <a:path h="270714" w="3394039">
                  <a:moveTo>
                    <a:pt x="30639" y="0"/>
                  </a:moveTo>
                  <a:lnTo>
                    <a:pt x="3363400" y="0"/>
                  </a:lnTo>
                  <a:cubicBezTo>
                    <a:pt x="3371526" y="0"/>
                    <a:pt x="3379319" y="3228"/>
                    <a:pt x="3385065" y="8974"/>
                  </a:cubicBezTo>
                  <a:cubicBezTo>
                    <a:pt x="3390811" y="14720"/>
                    <a:pt x="3394039" y="22513"/>
                    <a:pt x="3394039" y="30639"/>
                  </a:cubicBezTo>
                  <a:lnTo>
                    <a:pt x="3394039" y="240075"/>
                  </a:lnTo>
                  <a:cubicBezTo>
                    <a:pt x="3394039" y="248201"/>
                    <a:pt x="3390811" y="255994"/>
                    <a:pt x="3385065" y="261740"/>
                  </a:cubicBezTo>
                  <a:cubicBezTo>
                    <a:pt x="3379319" y="267486"/>
                    <a:pt x="3371526" y="270714"/>
                    <a:pt x="3363400" y="270714"/>
                  </a:cubicBezTo>
                  <a:lnTo>
                    <a:pt x="30639" y="270714"/>
                  </a:lnTo>
                  <a:cubicBezTo>
                    <a:pt x="22513" y="270714"/>
                    <a:pt x="14720" y="267486"/>
                    <a:pt x="8974" y="261740"/>
                  </a:cubicBezTo>
                  <a:cubicBezTo>
                    <a:pt x="3228" y="255994"/>
                    <a:pt x="0" y="248201"/>
                    <a:pt x="0" y="240075"/>
                  </a:cubicBezTo>
                  <a:lnTo>
                    <a:pt x="0" y="30639"/>
                  </a:lnTo>
                  <a:cubicBezTo>
                    <a:pt x="0" y="22513"/>
                    <a:pt x="3228" y="14720"/>
                    <a:pt x="8974" y="8974"/>
                  </a:cubicBezTo>
                  <a:cubicBezTo>
                    <a:pt x="14720" y="3228"/>
                    <a:pt x="22513" y="0"/>
                    <a:pt x="30639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3394039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5129" y="4629566"/>
            <a:ext cx="8813307" cy="1027869"/>
            <a:chOff x="0" y="0"/>
            <a:chExt cx="2321200" cy="270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1200" cy="270714"/>
            </a:xfrm>
            <a:custGeom>
              <a:avLst/>
              <a:gdLst/>
              <a:ahLst/>
              <a:cxnLst/>
              <a:rect r="r" b="b" t="t" l="l"/>
              <a:pathLst>
                <a:path h="270714" w="2321200">
                  <a:moveTo>
                    <a:pt x="44800" y="0"/>
                  </a:moveTo>
                  <a:lnTo>
                    <a:pt x="2276400" y="0"/>
                  </a:lnTo>
                  <a:cubicBezTo>
                    <a:pt x="2301143" y="0"/>
                    <a:pt x="2321200" y="20058"/>
                    <a:pt x="2321200" y="44800"/>
                  </a:cubicBezTo>
                  <a:lnTo>
                    <a:pt x="2321200" y="225914"/>
                  </a:lnTo>
                  <a:cubicBezTo>
                    <a:pt x="2321200" y="250657"/>
                    <a:pt x="2301143" y="270714"/>
                    <a:pt x="2276400" y="270714"/>
                  </a:cubicBezTo>
                  <a:lnTo>
                    <a:pt x="44800" y="270714"/>
                  </a:lnTo>
                  <a:cubicBezTo>
                    <a:pt x="20058" y="270714"/>
                    <a:pt x="0" y="250657"/>
                    <a:pt x="0" y="225914"/>
                  </a:cubicBezTo>
                  <a:lnTo>
                    <a:pt x="0" y="44800"/>
                  </a:lnTo>
                  <a:cubicBezTo>
                    <a:pt x="0" y="20058"/>
                    <a:pt x="20058" y="0"/>
                    <a:pt x="4480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321200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5129" y="6039845"/>
            <a:ext cx="10397650" cy="1027869"/>
            <a:chOff x="0" y="0"/>
            <a:chExt cx="2738476" cy="2707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38476" cy="270714"/>
            </a:xfrm>
            <a:custGeom>
              <a:avLst/>
              <a:gdLst/>
              <a:ahLst/>
              <a:cxnLst/>
              <a:rect r="r" b="b" t="t" l="l"/>
              <a:pathLst>
                <a:path h="270714" w="2738476">
                  <a:moveTo>
                    <a:pt x="37974" y="0"/>
                  </a:moveTo>
                  <a:lnTo>
                    <a:pt x="2700502" y="0"/>
                  </a:lnTo>
                  <a:cubicBezTo>
                    <a:pt x="2710573" y="0"/>
                    <a:pt x="2720232" y="4001"/>
                    <a:pt x="2727353" y="11122"/>
                  </a:cubicBezTo>
                  <a:cubicBezTo>
                    <a:pt x="2734475" y="18244"/>
                    <a:pt x="2738476" y="27902"/>
                    <a:pt x="2738476" y="37974"/>
                  </a:cubicBezTo>
                  <a:lnTo>
                    <a:pt x="2738476" y="232741"/>
                  </a:lnTo>
                  <a:cubicBezTo>
                    <a:pt x="2738476" y="242812"/>
                    <a:pt x="2734475" y="252471"/>
                    <a:pt x="2727353" y="259592"/>
                  </a:cubicBezTo>
                  <a:cubicBezTo>
                    <a:pt x="2720232" y="266714"/>
                    <a:pt x="2710573" y="270714"/>
                    <a:pt x="2700502" y="270714"/>
                  </a:cubicBezTo>
                  <a:lnTo>
                    <a:pt x="37974" y="270714"/>
                  </a:lnTo>
                  <a:cubicBezTo>
                    <a:pt x="27902" y="270714"/>
                    <a:pt x="18244" y="266714"/>
                    <a:pt x="11122" y="259592"/>
                  </a:cubicBezTo>
                  <a:cubicBezTo>
                    <a:pt x="4001" y="252471"/>
                    <a:pt x="0" y="242812"/>
                    <a:pt x="0" y="232741"/>
                  </a:cubicBezTo>
                  <a:lnTo>
                    <a:pt x="0" y="37974"/>
                  </a:lnTo>
                  <a:cubicBezTo>
                    <a:pt x="0" y="27902"/>
                    <a:pt x="4001" y="18244"/>
                    <a:pt x="11122" y="11122"/>
                  </a:cubicBezTo>
                  <a:cubicBezTo>
                    <a:pt x="18244" y="4001"/>
                    <a:pt x="27902" y="0"/>
                    <a:pt x="37974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2738476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28699" y="3423807"/>
            <a:ext cx="1251955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GAIN INFORMATION FROM TRAINERS &amp; HR'S.</a:t>
            </a:r>
          </a:p>
          <a:p>
            <a:pPr>
              <a:lnSpc>
                <a:spcPts val="4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28699" y="4921829"/>
            <a:ext cx="767726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DAILY LIVE SESSIONS.</a:t>
            </a:r>
          </a:p>
          <a:p>
            <a:pPr>
              <a:lnSpc>
                <a:spcPts val="40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28699" y="6317241"/>
            <a:ext cx="990873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RESEARCH FROM CASE STUDIES.</a:t>
            </a:r>
          </a:p>
          <a:p>
            <a:pPr>
              <a:lnSpc>
                <a:spcPts val="40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6779354" y="-3323851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7092031" y="-2963542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7450501" y="-2612228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7836769" y="-2308948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8276445" y="-182225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485129" y="7647567"/>
            <a:ext cx="7184335" cy="1027869"/>
            <a:chOff x="0" y="0"/>
            <a:chExt cx="1892171" cy="2707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92171" cy="270714"/>
            </a:xfrm>
            <a:custGeom>
              <a:avLst/>
              <a:gdLst/>
              <a:ahLst/>
              <a:cxnLst/>
              <a:rect r="r" b="b" t="t" l="l"/>
              <a:pathLst>
                <a:path h="270714" w="1892171">
                  <a:moveTo>
                    <a:pt x="54958" y="0"/>
                  </a:moveTo>
                  <a:lnTo>
                    <a:pt x="1837213" y="0"/>
                  </a:lnTo>
                  <a:cubicBezTo>
                    <a:pt x="1851788" y="0"/>
                    <a:pt x="1865767" y="5790"/>
                    <a:pt x="1876074" y="16097"/>
                  </a:cubicBezTo>
                  <a:cubicBezTo>
                    <a:pt x="1886381" y="26404"/>
                    <a:pt x="1892171" y="40382"/>
                    <a:pt x="1892171" y="54958"/>
                  </a:cubicBezTo>
                  <a:lnTo>
                    <a:pt x="1892171" y="215756"/>
                  </a:lnTo>
                  <a:cubicBezTo>
                    <a:pt x="1892171" y="230332"/>
                    <a:pt x="1886381" y="244311"/>
                    <a:pt x="1876074" y="254618"/>
                  </a:cubicBezTo>
                  <a:cubicBezTo>
                    <a:pt x="1865767" y="264924"/>
                    <a:pt x="1851788" y="270714"/>
                    <a:pt x="1837213" y="270714"/>
                  </a:cubicBezTo>
                  <a:lnTo>
                    <a:pt x="54958" y="270714"/>
                  </a:lnTo>
                  <a:cubicBezTo>
                    <a:pt x="40382" y="270714"/>
                    <a:pt x="26404" y="264924"/>
                    <a:pt x="16097" y="254618"/>
                  </a:cubicBezTo>
                  <a:cubicBezTo>
                    <a:pt x="5790" y="244311"/>
                    <a:pt x="0" y="230332"/>
                    <a:pt x="0" y="215756"/>
                  </a:cubicBezTo>
                  <a:lnTo>
                    <a:pt x="0" y="54958"/>
                  </a:lnTo>
                  <a:cubicBezTo>
                    <a:pt x="0" y="40382"/>
                    <a:pt x="5790" y="26404"/>
                    <a:pt x="16097" y="16097"/>
                  </a:cubicBezTo>
                  <a:cubicBezTo>
                    <a:pt x="26404" y="5790"/>
                    <a:pt x="40382" y="0"/>
                    <a:pt x="5495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1892171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74044" y="7819017"/>
            <a:ext cx="990873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04 - ONLINE REFERENCES.</a:t>
            </a:r>
          </a:p>
          <a:p>
            <a:pPr>
              <a:lnSpc>
                <a:spcPts val="4000"/>
              </a:lnSpc>
            </a:pPr>
          </a:p>
          <a:p>
            <a:pPr>
              <a:lnSpc>
                <a:spcPts val="400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-10800000">
            <a:off x="13860162" y="84552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943971" y="62781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860162" y="736194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12709678" y="952955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4943971" y="844575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14943971" y="95390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800000">
            <a:off x="17181912" y="84552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181912" y="73714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400000">
            <a:off x="18265721" y="84552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098103" y="95390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7181912" y="95390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5400000">
            <a:off x="13860162" y="952955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10800000">
            <a:off x="-193573" y="-40651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5400000">
            <a:off x="890235" y="-40651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-193573" y="67729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192287" y="706210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66571" y="70906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82762" y="81744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182762" y="92583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7266571" y="92583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9590" y="2496881"/>
            <a:ext cx="16505497" cy="7303323"/>
          </a:xfrm>
          <a:custGeom>
            <a:avLst/>
            <a:gdLst/>
            <a:ahLst/>
            <a:cxnLst/>
            <a:rect r="r" b="b" t="t" l="l"/>
            <a:pathLst>
              <a:path h="7303323" w="16505497">
                <a:moveTo>
                  <a:pt x="0" y="0"/>
                </a:moveTo>
                <a:lnTo>
                  <a:pt x="16505497" y="0"/>
                </a:lnTo>
                <a:lnTo>
                  <a:pt x="16505497" y="7303323"/>
                </a:lnTo>
                <a:lnTo>
                  <a:pt x="0" y="7303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3" t="0" r="-15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98321" y="1005877"/>
            <a:ext cx="6245679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DASHBOARD 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276096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0254" y="887922"/>
            <a:ext cx="6968365" cy="98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6"/>
              </a:lnSpc>
            </a:pPr>
            <a:r>
              <a:rPr lang="en-US" sz="7356">
                <a:solidFill>
                  <a:srgbClr val="227C9D"/>
                </a:solidFill>
                <a:latin typeface="Kollektif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3312609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3312609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415117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31308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2651266" y="3474158"/>
            <a:ext cx="12985468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DM Sans Bold"/>
              </a:rPr>
              <a:t>In conclusion, the development of our HRMS webpage represents a significant step forward in optimizing our human resource management processes. </a:t>
            </a:r>
          </a:p>
          <a:p>
            <a:pPr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DM Sans Bold"/>
              </a:rPr>
              <a:t>Through meticulous planning, collaboration, and attention to detail, we have designed a platform that streamlines key HR functions, enhances employee experiences, and ultimately contributes to organizational success.</a:t>
            </a:r>
          </a:p>
          <a:p>
            <a:pPr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DM Sans Bold"/>
              </a:rPr>
              <a:t>Our HRMS webpage serves as a central hub for all HR-related activities, offering intuitive navigation, comprehensive features, and seamless integration with existing systems.</a:t>
            </a:r>
          </a:p>
          <a:p>
            <a:pPr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697469" y="2037132"/>
            <a:ext cx="8966098" cy="104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703">
                <a:solidFill>
                  <a:srgbClr val="FE6D73"/>
                </a:solidFill>
                <a:latin typeface="Kollektif Bold"/>
              </a:rPr>
              <a:t>TEAM MEMBERS :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2079942" y="763740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979203" y="3893540"/>
            <a:ext cx="5201314" cy="261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5"/>
              </a:lnSpc>
            </a:pPr>
            <a:r>
              <a:rPr lang="en-US" sz="4145">
                <a:solidFill>
                  <a:srgbClr val="227C9D"/>
                </a:solidFill>
                <a:latin typeface="Kollektif Bold"/>
              </a:rPr>
              <a:t>P.RAJESWARI         </a:t>
            </a:r>
          </a:p>
          <a:p>
            <a:pPr>
              <a:lnSpc>
                <a:spcPts val="4145"/>
              </a:lnSpc>
            </a:pPr>
            <a:r>
              <a:rPr lang="en-US" sz="4145">
                <a:solidFill>
                  <a:srgbClr val="227C9D"/>
                </a:solidFill>
                <a:latin typeface="Kollektif Bold"/>
              </a:rPr>
              <a:t>B.S.KARTHAYANI      </a:t>
            </a:r>
          </a:p>
          <a:p>
            <a:pPr>
              <a:lnSpc>
                <a:spcPts val="4145"/>
              </a:lnSpc>
            </a:pPr>
            <a:r>
              <a:rPr lang="en-US" sz="4145">
                <a:solidFill>
                  <a:srgbClr val="227C9D"/>
                </a:solidFill>
                <a:latin typeface="Kollektif Bold"/>
              </a:rPr>
              <a:t>S.TEJA                          </a:t>
            </a:r>
          </a:p>
          <a:p>
            <a:pPr>
              <a:lnSpc>
                <a:spcPts val="4145"/>
              </a:lnSpc>
            </a:pPr>
            <a:r>
              <a:rPr lang="en-US" sz="4145">
                <a:solidFill>
                  <a:srgbClr val="227C9D"/>
                </a:solidFill>
                <a:latin typeface="Kollektif Bold"/>
              </a:rPr>
              <a:t>K.DINESH REDDY    </a:t>
            </a:r>
          </a:p>
          <a:p>
            <a:pPr>
              <a:lnSpc>
                <a:spcPts val="4145"/>
              </a:lnSpc>
            </a:pPr>
            <a:r>
              <a:rPr lang="en-US" sz="4145">
                <a:solidFill>
                  <a:srgbClr val="227C9D"/>
                </a:solidFill>
                <a:latin typeface="Kollektif Bold"/>
              </a:rPr>
              <a:t>S.ABDUL MALIK    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35056" y="3893540"/>
            <a:ext cx="4967082" cy="26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9"/>
              </a:lnSpc>
            </a:pPr>
            <a:r>
              <a:rPr lang="en-US" sz="4149">
                <a:solidFill>
                  <a:srgbClr val="FFCB77"/>
                </a:solidFill>
                <a:latin typeface="Kollektif Bold"/>
              </a:rPr>
              <a:t>:  214M5A0408</a:t>
            </a:r>
          </a:p>
          <a:p>
            <a:pPr>
              <a:lnSpc>
                <a:spcPts val="4149"/>
              </a:lnSpc>
            </a:pPr>
            <a:r>
              <a:rPr lang="en-US" sz="4149">
                <a:solidFill>
                  <a:srgbClr val="FFCB77"/>
                </a:solidFill>
                <a:latin typeface="Kollektif Bold"/>
              </a:rPr>
              <a:t>:  214M5A0401</a:t>
            </a:r>
          </a:p>
          <a:p>
            <a:pPr>
              <a:lnSpc>
                <a:spcPts val="4149"/>
              </a:lnSpc>
            </a:pPr>
            <a:r>
              <a:rPr lang="en-US" sz="4149">
                <a:solidFill>
                  <a:srgbClr val="FFCB77"/>
                </a:solidFill>
                <a:latin typeface="Kollektif Bold"/>
              </a:rPr>
              <a:t>:  214M5A0409</a:t>
            </a:r>
          </a:p>
          <a:p>
            <a:pPr>
              <a:lnSpc>
                <a:spcPts val="4149"/>
              </a:lnSpc>
            </a:pPr>
            <a:r>
              <a:rPr lang="en-US" sz="4149">
                <a:solidFill>
                  <a:srgbClr val="FFCB77"/>
                </a:solidFill>
                <a:latin typeface="Kollektif Bold"/>
              </a:rPr>
              <a:t>:  204M1A0456</a:t>
            </a:r>
          </a:p>
          <a:p>
            <a:pPr>
              <a:lnSpc>
                <a:spcPts val="4149"/>
              </a:lnSpc>
            </a:pPr>
            <a:r>
              <a:rPr lang="en-US" sz="4149">
                <a:solidFill>
                  <a:srgbClr val="FFCB77"/>
                </a:solidFill>
                <a:latin typeface="Kollektif Bold"/>
              </a:rPr>
              <a:t>:  204M1A05A4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54240" y="722376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-54240" y="939137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2183701" y="941995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83701" y="833614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3267510" y="941995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241574" y="1959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315858" y="4816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32049" y="113197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6232049" y="221578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17315858" y="221578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17315858" y="328496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400000">
            <a:off x="16232049" y="329959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4189410"/>
            <a:ext cx="10620170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3388636" y="8383078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263224" y="759821"/>
            <a:ext cx="6505055" cy="86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5"/>
              </a:lnSpc>
            </a:pPr>
            <a:r>
              <a:rPr lang="en-US" sz="6445">
                <a:solidFill>
                  <a:srgbClr val="227C9D"/>
                </a:solidFill>
                <a:latin typeface="Kollektif Bold"/>
              </a:rPr>
              <a:t>CONTENTS 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5400000">
            <a:off x="17259300" y="596831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8"/>
                </a:moveTo>
                <a:lnTo>
                  <a:pt x="0" y="1083808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2700000">
            <a:off x="-1825900" y="-3643394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2288513" y="-2823845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2460" y="-251116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462131" y="2110468"/>
            <a:ext cx="5421767" cy="755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1.Introduction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2.Purpose Of The Project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3.Objective Of The Project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4.Scope Of HRMS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5.Workflow Of HRMS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6.Employee Description 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  <a:r>
              <a:rPr lang="en-US" sz="2888">
                <a:solidFill>
                  <a:srgbClr val="227C9D"/>
                </a:solidFill>
                <a:latin typeface="Canva Sans Bold"/>
              </a:rPr>
              <a:t>7.Employee Onboarding</a:t>
            </a:r>
          </a:p>
          <a:p>
            <a:pPr>
              <a:lnSpc>
                <a:spcPts val="4044"/>
              </a:lnSpc>
            </a:pPr>
          </a:p>
          <a:p>
            <a:pPr>
              <a:lnSpc>
                <a:spcPts val="4044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8950573" y="2161681"/>
            <a:ext cx="8249008" cy="705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8.Leave management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9.Performance Management 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10.Payroll management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11.Recruitment and Application tracking,</a:t>
            </a: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Training and development</a:t>
            </a: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12.Implementation Tools And Languages Used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13.Dashboard  Applications</a:t>
            </a:r>
          </a:p>
          <a:p>
            <a:pPr>
              <a:lnSpc>
                <a:spcPts val="4045"/>
              </a:lnSpc>
            </a:pPr>
          </a:p>
          <a:p>
            <a:pPr>
              <a:lnSpc>
                <a:spcPts val="4045"/>
              </a:lnSpc>
            </a:pPr>
            <a:r>
              <a:rPr lang="en-US" sz="2889">
                <a:solidFill>
                  <a:srgbClr val="227C9D"/>
                </a:solidFill>
                <a:latin typeface="Canva Sans Bold"/>
              </a:rPr>
              <a:t>14.Conclusion</a:t>
            </a:r>
          </a:p>
          <a:p>
            <a:pPr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634588" y="1324089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 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1308" y="3570994"/>
            <a:ext cx="14669739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6850" indent="-323425" lvl="1">
              <a:lnSpc>
                <a:spcPts val="3595"/>
              </a:lnSpc>
              <a:buFont typeface="Arial"/>
              <a:buChar char="•"/>
            </a:pPr>
            <a:r>
              <a:rPr lang="en-US" sz="2996">
                <a:solidFill>
                  <a:srgbClr val="545454"/>
                </a:solidFill>
                <a:latin typeface="DM Sans"/>
              </a:rPr>
              <a:t>To develop a Software application that supports the application specific to the HR automation in an intranet specific to a company there by allowing the integration of all the employees pertaining to that organization.</a:t>
            </a:r>
          </a:p>
          <a:p>
            <a:pPr algn="just" marL="646850" indent="-323425" lvl="1">
              <a:lnSpc>
                <a:spcPts val="3595"/>
              </a:lnSpc>
              <a:buFont typeface="Arial"/>
              <a:buChar char="•"/>
            </a:pPr>
            <a:r>
              <a:rPr lang="en-US" sz="2996">
                <a:solidFill>
                  <a:srgbClr val="545454"/>
                </a:solidFill>
                <a:latin typeface="DM Sans"/>
              </a:rPr>
              <a:t>To allow the HR of an organization to update the employee details whenever there is a change in the employee profile pertaining to that organization.</a:t>
            </a:r>
          </a:p>
          <a:p>
            <a:pPr algn="just" marL="646850" indent="-323425" lvl="1">
              <a:lnSpc>
                <a:spcPts val="3595"/>
              </a:lnSpc>
              <a:buFont typeface="Arial"/>
              <a:buChar char="•"/>
            </a:pPr>
            <a:r>
              <a:rPr lang="en-US" sz="2996">
                <a:solidFill>
                  <a:srgbClr val="545454"/>
                </a:solidFill>
                <a:latin typeface="DM Sans"/>
              </a:rPr>
              <a:t>To bring onto a string the employee specific suggestions and make them free to post their requirements to the HR thus bringing the organization more specific regarding the maintenance of the organization.</a:t>
            </a:r>
          </a:p>
          <a:p>
            <a:pPr algn="just">
              <a:lnSpc>
                <a:spcPts val="3595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664513" y="-3227209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0382" y="705368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20382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036573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2770705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800000">
            <a:off x="12770705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12422" y="1028700"/>
            <a:ext cx="12760229" cy="1027869"/>
            <a:chOff x="0" y="0"/>
            <a:chExt cx="3360719" cy="2707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0719" cy="270714"/>
            </a:xfrm>
            <a:custGeom>
              <a:avLst/>
              <a:gdLst/>
              <a:ahLst/>
              <a:cxnLst/>
              <a:rect r="r" b="b" t="t" l="l"/>
              <a:pathLst>
                <a:path h="270714" w="3360719">
                  <a:moveTo>
                    <a:pt x="30943" y="0"/>
                  </a:moveTo>
                  <a:lnTo>
                    <a:pt x="3329776" y="0"/>
                  </a:lnTo>
                  <a:cubicBezTo>
                    <a:pt x="3346865" y="0"/>
                    <a:pt x="3360719" y="13854"/>
                    <a:pt x="3360719" y="30943"/>
                  </a:cubicBezTo>
                  <a:lnTo>
                    <a:pt x="3360719" y="239772"/>
                  </a:lnTo>
                  <a:cubicBezTo>
                    <a:pt x="3360719" y="256861"/>
                    <a:pt x="3346865" y="270714"/>
                    <a:pt x="3329776" y="270714"/>
                  </a:cubicBezTo>
                  <a:lnTo>
                    <a:pt x="30943" y="270714"/>
                  </a:lnTo>
                  <a:cubicBezTo>
                    <a:pt x="13854" y="270714"/>
                    <a:pt x="0" y="256861"/>
                    <a:pt x="0" y="239772"/>
                  </a:cubicBezTo>
                  <a:lnTo>
                    <a:pt x="0" y="30943"/>
                  </a:lnTo>
                  <a:cubicBezTo>
                    <a:pt x="0" y="13854"/>
                    <a:pt x="13854" y="0"/>
                    <a:pt x="3094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360719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11038" y="1306097"/>
            <a:ext cx="929058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PURPOSE OF THE PROJECT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9845" y="3212625"/>
            <a:ext cx="12256728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The HR center is a powerful application designed to allow companies to streamline their human resource tasks and manager their employees more efficiently.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Employee Onboarding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Leave Management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Performance management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Payroll Management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Recruitment and Applicant Tracking</a:t>
            </a:r>
          </a:p>
          <a:p>
            <a:pPr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Training and Development</a:t>
            </a:r>
          </a:p>
          <a:p>
            <a:pPr>
              <a:lnSpc>
                <a:spcPts val="378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0382" y="705368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20382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036573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2770705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800000">
            <a:off x="12770705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12422" y="1028700"/>
            <a:ext cx="12760229" cy="1027869"/>
            <a:chOff x="0" y="0"/>
            <a:chExt cx="3360719" cy="2707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0719" cy="270714"/>
            </a:xfrm>
            <a:custGeom>
              <a:avLst/>
              <a:gdLst/>
              <a:ahLst/>
              <a:cxnLst/>
              <a:rect r="r" b="b" t="t" l="l"/>
              <a:pathLst>
                <a:path h="270714" w="3360719">
                  <a:moveTo>
                    <a:pt x="30943" y="0"/>
                  </a:moveTo>
                  <a:lnTo>
                    <a:pt x="3329776" y="0"/>
                  </a:lnTo>
                  <a:cubicBezTo>
                    <a:pt x="3346865" y="0"/>
                    <a:pt x="3360719" y="13854"/>
                    <a:pt x="3360719" y="30943"/>
                  </a:cubicBezTo>
                  <a:lnTo>
                    <a:pt x="3360719" y="239772"/>
                  </a:lnTo>
                  <a:cubicBezTo>
                    <a:pt x="3360719" y="256861"/>
                    <a:pt x="3346865" y="270714"/>
                    <a:pt x="3329776" y="270714"/>
                  </a:cubicBezTo>
                  <a:lnTo>
                    <a:pt x="30943" y="270714"/>
                  </a:lnTo>
                  <a:cubicBezTo>
                    <a:pt x="13854" y="270714"/>
                    <a:pt x="0" y="256861"/>
                    <a:pt x="0" y="239772"/>
                  </a:cubicBezTo>
                  <a:lnTo>
                    <a:pt x="0" y="30943"/>
                  </a:lnTo>
                  <a:cubicBezTo>
                    <a:pt x="0" y="13854"/>
                    <a:pt x="13854" y="0"/>
                    <a:pt x="3094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360719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11038" y="1306097"/>
            <a:ext cx="929058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OBJECTIVE OF THE PROJECT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9845" y="3374989"/>
            <a:ext cx="12256728" cy="428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To allow the HR department of an organization to update the employee details when ever there is a change in the employee profile pertaining to that organization.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To bring on to a string the employee specification suggestions and make them sure to post their requirements to the HR.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To keep track of all the other departments related to that organization like marketing, research etc.,</a:t>
            </a:r>
          </a:p>
          <a:p>
            <a:pPr algn="just">
              <a:lnSpc>
                <a:spcPts val="378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59136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59422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0260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083809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321750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21750" y="70355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4405559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37941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21750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0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15" id="1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2779845" y="1451039"/>
            <a:ext cx="12570324" cy="8745937"/>
          </a:xfrm>
          <a:custGeom>
            <a:avLst/>
            <a:gdLst/>
            <a:ahLst/>
            <a:cxnLst/>
            <a:rect r="r" b="b" t="t" l="l"/>
            <a:pathLst>
              <a:path h="8745937" w="12570324">
                <a:moveTo>
                  <a:pt x="0" y="0"/>
                </a:moveTo>
                <a:lnTo>
                  <a:pt x="12570324" y="0"/>
                </a:lnTo>
                <a:lnTo>
                  <a:pt x="12570324" y="8745937"/>
                </a:lnTo>
                <a:lnTo>
                  <a:pt x="0" y="8745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2" t="-4299" r="0" b="-4299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41904" y="646679"/>
            <a:ext cx="648455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5271FF"/>
                </a:solidFill>
                <a:latin typeface="Kollektif Bold"/>
              </a:rPr>
              <a:t>SCOPE OF HRMS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10800000">
            <a:off x="1612990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7204191" y="285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120382" y="11123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16120382" y="219619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17204191" y="219619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17204191" y="328000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5400000">
            <a:off x="16120382" y="328000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59136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59422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0260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0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083809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3809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321750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21750" y="70355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4405559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37941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21750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0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697737" y="5942239"/>
            <a:ext cx="8847511" cy="8855676"/>
            <a:chOff x="0" y="0"/>
            <a:chExt cx="11796681" cy="11807568"/>
          </a:xfrm>
        </p:grpSpPr>
        <p:grpSp>
          <p:nvGrpSpPr>
            <p:cNvPr name="Group 15" id="1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-10800000">
            <a:off x="16129907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204191" y="2857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120382" y="111238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6120382" y="219619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17204191" y="219619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17204191" y="328000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400000">
            <a:off x="16120382" y="328000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582654" y="1386582"/>
            <a:ext cx="12115084" cy="8733477"/>
          </a:xfrm>
          <a:custGeom>
            <a:avLst/>
            <a:gdLst/>
            <a:ahLst/>
            <a:cxnLst/>
            <a:rect r="r" b="b" t="t" l="l"/>
            <a:pathLst>
              <a:path h="8733477" w="12115084">
                <a:moveTo>
                  <a:pt x="0" y="0"/>
                </a:moveTo>
                <a:lnTo>
                  <a:pt x="12115083" y="0"/>
                </a:lnTo>
                <a:lnTo>
                  <a:pt x="12115083" y="8733477"/>
                </a:lnTo>
                <a:lnTo>
                  <a:pt x="0" y="8733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57" r="0" b="-557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41904" y="646679"/>
            <a:ext cx="8202784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5271FF"/>
                </a:solidFill>
                <a:latin typeface="Kollektif Bold"/>
              </a:rPr>
              <a:t>WORKFLOW OF HRMS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0382" y="705368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20382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036573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2770705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800000">
            <a:off x="12770705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12422" y="1028700"/>
            <a:ext cx="12760229" cy="1027869"/>
            <a:chOff x="0" y="0"/>
            <a:chExt cx="3360719" cy="2707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0719" cy="270714"/>
            </a:xfrm>
            <a:custGeom>
              <a:avLst/>
              <a:gdLst/>
              <a:ahLst/>
              <a:cxnLst/>
              <a:rect r="r" b="b" t="t" l="l"/>
              <a:pathLst>
                <a:path h="270714" w="3360719">
                  <a:moveTo>
                    <a:pt x="30943" y="0"/>
                  </a:moveTo>
                  <a:lnTo>
                    <a:pt x="3329776" y="0"/>
                  </a:lnTo>
                  <a:cubicBezTo>
                    <a:pt x="3346865" y="0"/>
                    <a:pt x="3360719" y="13854"/>
                    <a:pt x="3360719" y="30943"/>
                  </a:cubicBezTo>
                  <a:lnTo>
                    <a:pt x="3360719" y="239772"/>
                  </a:lnTo>
                  <a:cubicBezTo>
                    <a:pt x="3360719" y="256861"/>
                    <a:pt x="3346865" y="270714"/>
                    <a:pt x="3329776" y="270714"/>
                  </a:cubicBezTo>
                  <a:lnTo>
                    <a:pt x="30943" y="270714"/>
                  </a:lnTo>
                  <a:cubicBezTo>
                    <a:pt x="13854" y="270714"/>
                    <a:pt x="0" y="256861"/>
                    <a:pt x="0" y="239772"/>
                  </a:cubicBezTo>
                  <a:lnTo>
                    <a:pt x="0" y="30943"/>
                  </a:lnTo>
                  <a:cubicBezTo>
                    <a:pt x="0" y="13854"/>
                    <a:pt x="13854" y="0"/>
                    <a:pt x="3094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3360719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11038" y="1306097"/>
            <a:ext cx="929058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EMPLOYEE DESCRIPTION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9845" y="3374989"/>
            <a:ext cx="12256728" cy="428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"/>
              </a:rPr>
              <a:t>The list of incorporated with </a:t>
            </a:r>
            <a:r>
              <a:rPr lang="en-US" sz="3158">
                <a:solidFill>
                  <a:srgbClr val="545454"/>
                </a:solidFill>
                <a:latin typeface="DM Sans Bold"/>
              </a:rPr>
              <a:t>“Human ResourceManagement System”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Employee Onboarding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Leave Management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Performance management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Payroll Management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Recruitment and Applicant Tracking</a:t>
            </a:r>
          </a:p>
          <a:p>
            <a:pPr algn="just" marL="681852" indent="-340926" lvl="1">
              <a:lnSpc>
                <a:spcPts val="3789"/>
              </a:lnSpc>
              <a:buFont typeface="Arial"/>
              <a:buChar char="•"/>
            </a:pPr>
            <a:r>
              <a:rPr lang="en-US" sz="3158">
                <a:solidFill>
                  <a:srgbClr val="545454"/>
                </a:solidFill>
                <a:latin typeface="DM Sans Bold"/>
              </a:rPr>
              <a:t>Training and Development</a:t>
            </a:r>
          </a:p>
          <a:p>
            <a:pPr algn="just">
              <a:lnSpc>
                <a:spcPts val="378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DAGDCBUeqB0</dc:identifier>
  <dcterms:modified xsi:type="dcterms:W3CDTF">2011-08-01T06:04:30Z</dcterms:modified>
  <cp:revision>1</cp:revision>
  <dc:title>Colorful Modern Business Infographic Presentation</dc:title>
</cp:coreProperties>
</file>